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0" r:id="rId15"/>
    <p:sldId id="271" r:id="rId16"/>
    <p:sldId id="277" r:id="rId17"/>
    <p:sldId id="276" r:id="rId18"/>
    <p:sldId id="275" r:id="rId19"/>
    <p:sldId id="278" r:id="rId20"/>
    <p:sldId id="281" r:id="rId21"/>
    <p:sldId id="274" r:id="rId22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1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17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7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7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47696A7-182E-4889-95F1-BE44A36358EC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5387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795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75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88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967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4021200" y="9721080"/>
            <a:ext cx="3074040" cy="5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prstGeom prst="rect">
            <a:avLst/>
          </a:prstGeom>
        </p:spPr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7200" cy="46033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4021200" y="9721080"/>
            <a:ext cx="3074040" cy="509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prstGeom prst="rect">
            <a:avLst/>
          </a:prstGeom>
        </p:spPr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7200" cy="460332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60" y="768240"/>
            <a:ext cx="5112360" cy="3834360"/>
          </a:xfrm>
          <a:prstGeom prst="rect">
            <a:avLst/>
          </a:prstGeom>
        </p:spPr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4021200" y="9721080"/>
            <a:ext cx="3073680" cy="50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prstGeom prst="rect">
            <a:avLst/>
          </a:prstGeom>
        </p:spPr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6840" cy="4602960"/>
          </a:xfrm>
          <a:prstGeom prst="rect">
            <a:avLst/>
          </a:prstGeom>
        </p:spPr>
        <p:txBody>
          <a:bodyPr lIns="99000" tIns="49680" rIns="99000" bIns="49680"/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499320" y="5945040"/>
            <a:ext cx="4938120" cy="91872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485640" y="5938920"/>
            <a:ext cx="3687840" cy="93096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399840" cy="1078200"/>
          </a:xfrm>
          <a:prstGeom prst="rtTriangle">
            <a:avLst/>
          </a:prstGeom>
          <a:blipFill rotWithShape="0">
            <a:blip r:embed="rId14">
              <a:alphaModFix amt="50000"/>
            </a:blip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48680" cy="360"/>
          </a:xfrm>
          <a:prstGeom prst="rtTriangle">
            <a:avLst/>
          </a:prstGeom>
          <a:gradFill rotWithShape="0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5" name="Group 6"/>
          <p:cNvGrpSpPr/>
          <p:nvPr/>
        </p:nvGrpSpPr>
        <p:grpSpPr>
          <a:xfrm>
            <a:off x="-3600" y="4952880"/>
            <a:ext cx="9147600" cy="1909800"/>
            <a:chOff x="-3600" y="4952880"/>
            <a:chExt cx="9147600" cy="1909800"/>
          </a:xfrm>
        </p:grpSpPr>
        <p:sp>
          <p:nvSpPr>
            <p:cNvPr id="6" name="CustomShape 7"/>
            <p:cNvSpPr/>
            <p:nvPr/>
          </p:nvSpPr>
          <p:spPr>
            <a:xfrm>
              <a:off x="1687680" y="4952880"/>
              <a:ext cx="7453800" cy="48564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35280" y="5237640"/>
              <a:ext cx="9106200" cy="78624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0" y="5001120"/>
              <a:ext cx="9141480" cy="1861560"/>
            </a:xfrm>
            <a:custGeom>
              <a:avLst/>
              <a:gdLst/>
              <a:ahLst/>
              <a:cxn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>
                <a:alphaModFix amt="50000"/>
              </a:blip>
              <a:tile/>
            </a:blipFill>
            <a:ln w="12600"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" name="Line 10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240">
              <a:solidFill>
                <a:srgbClr val="196F85"/>
              </a:solidFill>
              <a:miter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499320" y="5945040"/>
            <a:ext cx="4938120" cy="91872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485640" y="5938920"/>
            <a:ext cx="3687840" cy="93096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-6120" y="5791320"/>
            <a:ext cx="3399840" cy="1078200"/>
          </a:xfrm>
          <a:prstGeom prst="rtTriangle">
            <a:avLst/>
          </a:prstGeom>
          <a:blipFill rotWithShape="0">
            <a:blip r:embed="rId14">
              <a:alphaModFix amt="50000"/>
            </a:blip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99320" y="5945040"/>
            <a:ext cx="4938120" cy="91872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485640" y="5938920"/>
            <a:ext cx="3687840" cy="93096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3"/>
          <p:cNvSpPr/>
          <p:nvPr/>
        </p:nvSpPr>
        <p:spPr>
          <a:xfrm>
            <a:off x="-6120" y="5791320"/>
            <a:ext cx="3399840" cy="1078200"/>
          </a:xfrm>
          <a:prstGeom prst="rtTriangle">
            <a:avLst/>
          </a:prstGeom>
          <a:blipFill rotWithShape="0">
            <a:blip r:embed="rId14">
              <a:alphaModFix amt="50000"/>
            </a:blip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99320" y="5945040"/>
            <a:ext cx="4938480" cy="9190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485640" y="5938920"/>
            <a:ext cx="3688200" cy="93132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-6120" y="5791320"/>
            <a:ext cx="3400200" cy="1078560"/>
          </a:xfrm>
          <a:prstGeom prst="rtTriangle">
            <a:avLst/>
          </a:prstGeom>
          <a:blipFill rotWithShape="0">
            <a:blip r:embed="rId14">
              <a:alphaModFix amt="50000"/>
            </a:blip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6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839960" y="2144160"/>
            <a:ext cx="7678440" cy="59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1FAECD"/>
                </a:solidFill>
                <a:latin typeface="Lucida Sans Unicode"/>
                <a:ea typeface="DejaVu Sans"/>
              </a:rPr>
              <a:t>» ZASILANIE SYSTEMU WENTYLACJI POŻAROWEJ«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81" name="Picture 6"/>
          <p:cNvPicPr/>
          <p:nvPr/>
        </p:nvPicPr>
        <p:blipFill>
          <a:blip r:embed="rId3"/>
          <a:stretch/>
        </p:blipFill>
        <p:spPr>
          <a:xfrm>
            <a:off x="2195640" y="692280"/>
            <a:ext cx="4821840" cy="1153080"/>
          </a:xfrm>
          <a:prstGeom prst="rect">
            <a:avLst/>
          </a:prstGeom>
          <a:ln>
            <a:noFill/>
          </a:ln>
        </p:spPr>
      </p:pic>
      <p:pic>
        <p:nvPicPr>
          <p:cNvPr id="182" name="Picture 1"/>
          <p:cNvPicPr/>
          <p:nvPr/>
        </p:nvPicPr>
        <p:blipFill>
          <a:blip r:embed="rId4"/>
          <a:stretch/>
        </p:blipFill>
        <p:spPr>
          <a:xfrm>
            <a:off x="681480" y="2144160"/>
            <a:ext cx="1880280" cy="2809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7000" y="325800"/>
            <a:ext cx="8384400" cy="77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65760" indent="-253440" algn="ctr">
              <a:lnSpc>
                <a:spcPct val="100000"/>
              </a:lnSpc>
            </a:pPr>
            <a:r>
              <a:rPr lang="pl-PL" sz="2100" b="1" strike="noStrike" spc="-1">
                <a:solidFill>
                  <a:srgbClr val="1FAECD"/>
                </a:solidFill>
                <a:latin typeface="Tahoma"/>
                <a:ea typeface="DejaVu Sans"/>
              </a:rPr>
              <a:t>Rozpoznawanie i sygnalizacja uszkodzeń w zasilaczu Klasa A (ELV i LV) zgodnie z normą PN-EN 12101-10 </a:t>
            </a:r>
            <a:endParaRPr lang="pl-PL" sz="2100" b="0" strike="noStrike" spc="-1">
              <a:latin typeface="Arial"/>
            </a:endParaRPr>
          </a:p>
          <a:p>
            <a:pPr marL="365760" indent="-253440">
              <a:lnSpc>
                <a:spcPct val="100000"/>
              </a:lnSpc>
            </a:pPr>
            <a:endParaRPr lang="pl-PL" sz="2100" b="0" strike="noStrike" spc="-1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457200" y="1294200"/>
            <a:ext cx="8089920" cy="55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UZS klasy A (ELV i LV) powinien być zdolny do rozpoznawania i sygnalizowania następujących uszkodzeń: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a) zanik podstawowego źródła zasilania w ciągu 30 min od wystąpienia zaniku,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b) zanik rezerwowego źródła zasilania w ciągu 15 min od wystąpienia zaniku,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oraz dodatkowo dla systemów klasy A (ELV) zasilanych z baterii: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 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c) obniżenie napięcia baterii do wartości mniejszej niż 90 % końcowego napięcia rozładowania, w ciągu 30 min od osiągnięcia tej wartości,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d) uszkodzenie urządzenia do ładowania baterii w ciągu 30 min od wystąpienia uszkodzenia.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oraz dodatkowo dla zespołów prądotwórczych klasa A (LV):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- zbyt niskie napięcie baterii,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- niepowodzenie przy rozruchu,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- zbyt wysoka temperatura silnika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- zbyt niskie ciśnienie oleju silnikowego;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- nadmierna prędkość obrotowa;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- prądnica - przeciążenie;</a:t>
            </a:r>
            <a:endParaRPr lang="pl-PL" sz="12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 niski poziom paliwa (wystarczający na mniej niż 3 h pracy)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Jeżeli UZS jest umieszczony w oddzielnej obudowie, poza CS, wówczas powinno być przewidziane co najmniej wyjście wspólne sygnału uszkodzenia dla uszkodzeń: a, b, c, i d.</a:t>
            </a:r>
            <a:endParaRPr lang="pl-PL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87000" y="325800"/>
            <a:ext cx="8384400" cy="77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65760" indent="-253440" algn="ctr">
              <a:lnSpc>
                <a:spcPct val="100000"/>
              </a:lnSpc>
            </a:pPr>
            <a:r>
              <a:rPr lang="pl-PL" sz="2100" b="1" strike="noStrike" spc="-1">
                <a:solidFill>
                  <a:srgbClr val="1FAECD"/>
                </a:solidFill>
                <a:latin typeface="Tahoma"/>
                <a:ea typeface="DejaVu Sans"/>
              </a:rPr>
              <a:t>Błędy w zasilaniu systemów kontroli rozprzestrzeniania dymu i ciepła </a:t>
            </a:r>
            <a:endParaRPr lang="pl-PL" sz="2100" b="0" strike="noStrike" spc="-1">
              <a:latin typeface="Arial"/>
            </a:endParaRPr>
          </a:p>
          <a:p>
            <a:pPr marL="365760" indent="-253440">
              <a:lnSpc>
                <a:spcPct val="100000"/>
              </a:lnSpc>
            </a:pPr>
            <a:endParaRPr lang="pl-PL" sz="21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57200" y="1294200"/>
            <a:ext cx="80899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Zasilanie niskim napięciem </a:t>
            </a:r>
            <a:r>
              <a:rPr lang="pl-PL" sz="1200" b="0" strike="noStrike" spc="-1">
                <a:solidFill>
                  <a:srgbClr val="FF0000"/>
                </a:solidFill>
                <a:latin typeface="Tahoma"/>
                <a:ea typeface="DejaVu Sans"/>
              </a:rPr>
              <a:t>Klasa A LV - 400V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78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279" name="Picture 2"/>
          <p:cNvPicPr/>
          <p:nvPr/>
        </p:nvPicPr>
        <p:blipFill>
          <a:blip r:embed="rId4"/>
          <a:stretch/>
        </p:blipFill>
        <p:spPr>
          <a:xfrm>
            <a:off x="5258160" y="2495520"/>
            <a:ext cx="900000" cy="887040"/>
          </a:xfrm>
          <a:prstGeom prst="rect">
            <a:avLst/>
          </a:prstGeom>
          <a:ln>
            <a:noFill/>
          </a:ln>
        </p:spPr>
      </p:pic>
      <p:sp>
        <p:nvSpPr>
          <p:cNvPr id="280" name="Line 3"/>
          <p:cNvSpPr/>
          <p:nvPr/>
        </p:nvSpPr>
        <p:spPr>
          <a:xfrm>
            <a:off x="1619280" y="2890800"/>
            <a:ext cx="150912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1" name="Line 4"/>
          <p:cNvSpPr/>
          <p:nvPr/>
        </p:nvSpPr>
        <p:spPr>
          <a:xfrm>
            <a:off x="4004280" y="2940120"/>
            <a:ext cx="125388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2" name="CustomShape 5"/>
          <p:cNvSpPr/>
          <p:nvPr/>
        </p:nvSpPr>
        <p:spPr>
          <a:xfrm>
            <a:off x="1538640" y="2172240"/>
            <a:ext cx="150660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Zasilanie 400VAC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83" name="Picture 17"/>
          <p:cNvPicPr/>
          <p:nvPr/>
        </p:nvPicPr>
        <p:blipFill>
          <a:blip r:embed="rId5"/>
          <a:stretch/>
        </p:blipFill>
        <p:spPr>
          <a:xfrm>
            <a:off x="3047760" y="2378160"/>
            <a:ext cx="959400" cy="1083240"/>
          </a:xfrm>
          <a:prstGeom prst="rect">
            <a:avLst/>
          </a:prstGeom>
          <a:ln w="9360">
            <a:noFill/>
          </a:ln>
        </p:spPr>
      </p:pic>
      <p:sp>
        <p:nvSpPr>
          <p:cNvPr id="284" name="CustomShape 6"/>
          <p:cNvSpPr/>
          <p:nvPr/>
        </p:nvSpPr>
        <p:spPr>
          <a:xfrm>
            <a:off x="2830680" y="2986920"/>
            <a:ext cx="16351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Centrala sterująca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85" name="Picture 11"/>
          <p:cNvPicPr/>
          <p:nvPr/>
        </p:nvPicPr>
        <p:blipFill>
          <a:blip r:embed="rId6"/>
          <a:stretch/>
        </p:blipFill>
        <p:spPr>
          <a:xfrm>
            <a:off x="2043720" y="2793600"/>
            <a:ext cx="590760" cy="588960"/>
          </a:xfrm>
          <a:prstGeom prst="rect">
            <a:avLst/>
          </a:prstGeom>
          <a:ln>
            <a:noFill/>
          </a:ln>
        </p:spPr>
      </p:pic>
      <p:pic>
        <p:nvPicPr>
          <p:cNvPr id="286" name="Picture 2"/>
          <p:cNvPicPr/>
          <p:nvPr/>
        </p:nvPicPr>
        <p:blipFill>
          <a:blip r:embed="rId4"/>
          <a:stretch/>
        </p:blipFill>
        <p:spPr>
          <a:xfrm>
            <a:off x="6382800" y="4422600"/>
            <a:ext cx="900000" cy="887040"/>
          </a:xfrm>
          <a:prstGeom prst="rect">
            <a:avLst/>
          </a:prstGeom>
          <a:ln>
            <a:noFill/>
          </a:ln>
        </p:spPr>
      </p:pic>
      <p:sp>
        <p:nvSpPr>
          <p:cNvPr id="287" name="Line 7"/>
          <p:cNvSpPr/>
          <p:nvPr/>
        </p:nvSpPr>
        <p:spPr>
          <a:xfrm>
            <a:off x="2471040" y="4817880"/>
            <a:ext cx="178200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8" name="Line 8"/>
          <p:cNvSpPr/>
          <p:nvPr/>
        </p:nvSpPr>
        <p:spPr>
          <a:xfrm>
            <a:off x="5128560" y="4867200"/>
            <a:ext cx="125388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9" name="CustomShape 9"/>
          <p:cNvSpPr/>
          <p:nvPr/>
        </p:nvSpPr>
        <p:spPr>
          <a:xfrm>
            <a:off x="2663280" y="4099320"/>
            <a:ext cx="150660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Zasilanie 400VAC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90" name="Picture 17"/>
          <p:cNvPicPr/>
          <p:nvPr/>
        </p:nvPicPr>
        <p:blipFill>
          <a:blip r:embed="rId5"/>
          <a:stretch/>
        </p:blipFill>
        <p:spPr>
          <a:xfrm>
            <a:off x="4172400" y="4305240"/>
            <a:ext cx="959400" cy="1083240"/>
          </a:xfrm>
          <a:prstGeom prst="rect">
            <a:avLst/>
          </a:prstGeom>
          <a:ln w="9360">
            <a:noFill/>
          </a:ln>
        </p:spPr>
      </p:pic>
      <p:sp>
        <p:nvSpPr>
          <p:cNvPr id="291" name="CustomShape 10"/>
          <p:cNvSpPr/>
          <p:nvPr/>
        </p:nvSpPr>
        <p:spPr>
          <a:xfrm>
            <a:off x="3955320" y="4914360"/>
            <a:ext cx="16351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Centrala sterująca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92" name="Picture 11"/>
          <p:cNvPicPr/>
          <p:nvPr/>
        </p:nvPicPr>
        <p:blipFill>
          <a:blip r:embed="rId6"/>
          <a:stretch/>
        </p:blipFill>
        <p:spPr>
          <a:xfrm>
            <a:off x="3168000" y="4720680"/>
            <a:ext cx="590760" cy="588960"/>
          </a:xfrm>
          <a:prstGeom prst="rect">
            <a:avLst/>
          </a:prstGeom>
          <a:ln>
            <a:noFill/>
          </a:ln>
        </p:spPr>
      </p:pic>
      <p:pic>
        <p:nvPicPr>
          <p:cNvPr id="293" name="Picture 4"/>
          <p:cNvPicPr/>
          <p:nvPr/>
        </p:nvPicPr>
        <p:blipFill>
          <a:blip r:embed="rId7"/>
          <a:stretch/>
        </p:blipFill>
        <p:spPr>
          <a:xfrm>
            <a:off x="1380240" y="4226040"/>
            <a:ext cx="1088640" cy="1083600"/>
          </a:xfrm>
          <a:prstGeom prst="rect">
            <a:avLst/>
          </a:prstGeom>
          <a:ln>
            <a:noFill/>
          </a:ln>
        </p:spPr>
      </p:pic>
      <p:sp>
        <p:nvSpPr>
          <p:cNvPr id="294" name="CustomShape 11"/>
          <p:cNvSpPr/>
          <p:nvPr/>
        </p:nvSpPr>
        <p:spPr>
          <a:xfrm>
            <a:off x="1670400" y="4989240"/>
            <a:ext cx="150660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SZR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95" name="Picture 2"/>
          <p:cNvPicPr/>
          <p:nvPr/>
        </p:nvPicPr>
        <p:blipFill>
          <a:blip r:embed="rId8"/>
          <a:stretch/>
        </p:blipFill>
        <p:spPr>
          <a:xfrm>
            <a:off x="7148160" y="2684520"/>
            <a:ext cx="1398960" cy="1398960"/>
          </a:xfrm>
          <a:prstGeom prst="rect">
            <a:avLst/>
          </a:prstGeom>
          <a:ln>
            <a:noFill/>
          </a:ln>
        </p:spPr>
      </p:pic>
      <p:sp>
        <p:nvSpPr>
          <p:cNvPr id="296" name="CustomShape 12"/>
          <p:cNvSpPr/>
          <p:nvPr/>
        </p:nvSpPr>
        <p:spPr>
          <a:xfrm>
            <a:off x="872280" y="3189600"/>
            <a:ext cx="150660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RG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97" name="Picture 4"/>
          <p:cNvPicPr/>
          <p:nvPr/>
        </p:nvPicPr>
        <p:blipFill>
          <a:blip r:embed="rId9"/>
          <a:stretch/>
        </p:blipFill>
        <p:spPr>
          <a:xfrm>
            <a:off x="554400" y="2273760"/>
            <a:ext cx="1042200" cy="1238400"/>
          </a:xfrm>
          <a:prstGeom prst="rect">
            <a:avLst/>
          </a:prstGeom>
          <a:ln>
            <a:noFill/>
          </a:ln>
        </p:spPr>
      </p:pic>
      <p:sp>
        <p:nvSpPr>
          <p:cNvPr id="298" name="CustomShape 13"/>
          <p:cNvSpPr/>
          <p:nvPr/>
        </p:nvSpPr>
        <p:spPr>
          <a:xfrm>
            <a:off x="4302360" y="2293920"/>
            <a:ext cx="82404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400VAC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299" name="CustomShape 14"/>
          <p:cNvSpPr/>
          <p:nvPr/>
        </p:nvSpPr>
        <p:spPr>
          <a:xfrm>
            <a:off x="5334480" y="4226040"/>
            <a:ext cx="82404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400VAC</a:t>
            </a:r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57200" y="1294200"/>
            <a:ext cx="80899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Zasilanie niskim napięciem </a:t>
            </a:r>
            <a:r>
              <a:rPr lang="pl-PL" sz="1200" b="0" strike="noStrike" spc="-1">
                <a:solidFill>
                  <a:srgbClr val="FF0000"/>
                </a:solidFill>
                <a:latin typeface="Tahoma"/>
                <a:ea typeface="DejaVu Sans"/>
              </a:rPr>
              <a:t>Klasa A LV - 400V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30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302" name="Picture 2"/>
          <p:cNvPicPr/>
          <p:nvPr/>
        </p:nvPicPr>
        <p:blipFill>
          <a:blip r:embed="rId4"/>
          <a:stretch/>
        </p:blipFill>
        <p:spPr>
          <a:xfrm>
            <a:off x="5258160" y="2495520"/>
            <a:ext cx="900000" cy="887040"/>
          </a:xfrm>
          <a:prstGeom prst="rect">
            <a:avLst/>
          </a:prstGeom>
          <a:ln>
            <a:noFill/>
          </a:ln>
        </p:spPr>
      </p:pic>
      <p:sp>
        <p:nvSpPr>
          <p:cNvPr id="303" name="Line 2"/>
          <p:cNvSpPr/>
          <p:nvPr/>
        </p:nvSpPr>
        <p:spPr>
          <a:xfrm>
            <a:off x="1619280" y="2780640"/>
            <a:ext cx="150912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4" name="Line 3"/>
          <p:cNvSpPr/>
          <p:nvPr/>
        </p:nvSpPr>
        <p:spPr>
          <a:xfrm>
            <a:off x="4004280" y="2940120"/>
            <a:ext cx="125388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05" name="CustomShape 4"/>
          <p:cNvSpPr/>
          <p:nvPr/>
        </p:nvSpPr>
        <p:spPr>
          <a:xfrm>
            <a:off x="1538640" y="2098080"/>
            <a:ext cx="177876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Podstawa 400VAC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306" name="Picture 17"/>
          <p:cNvPicPr/>
          <p:nvPr/>
        </p:nvPicPr>
        <p:blipFill>
          <a:blip r:embed="rId5"/>
          <a:stretch/>
        </p:blipFill>
        <p:spPr>
          <a:xfrm>
            <a:off x="3047760" y="2378160"/>
            <a:ext cx="959400" cy="1083240"/>
          </a:xfrm>
          <a:prstGeom prst="rect">
            <a:avLst/>
          </a:prstGeom>
          <a:ln w="9360">
            <a:noFill/>
          </a:ln>
        </p:spPr>
      </p:pic>
      <p:sp>
        <p:nvSpPr>
          <p:cNvPr id="307" name="CustomShape 5"/>
          <p:cNvSpPr/>
          <p:nvPr/>
        </p:nvSpPr>
        <p:spPr>
          <a:xfrm>
            <a:off x="2830680" y="2986920"/>
            <a:ext cx="2059920" cy="11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Centrala sterująca z wbudowanym zasilaczem Klasy A LV zgodnym 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 PN-EN 12010-10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308" name="Picture 2"/>
          <p:cNvPicPr/>
          <p:nvPr/>
        </p:nvPicPr>
        <p:blipFill>
          <a:blip r:embed="rId4"/>
          <a:stretch/>
        </p:blipFill>
        <p:spPr>
          <a:xfrm>
            <a:off x="7396200" y="4422600"/>
            <a:ext cx="900000" cy="887040"/>
          </a:xfrm>
          <a:prstGeom prst="rect">
            <a:avLst/>
          </a:prstGeom>
          <a:ln>
            <a:noFill/>
          </a:ln>
        </p:spPr>
      </p:pic>
      <p:sp>
        <p:nvSpPr>
          <p:cNvPr id="309" name="Line 6"/>
          <p:cNvSpPr/>
          <p:nvPr/>
        </p:nvSpPr>
        <p:spPr>
          <a:xfrm>
            <a:off x="6141960" y="4867200"/>
            <a:ext cx="125388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10" name="Picture 17"/>
          <p:cNvPicPr/>
          <p:nvPr/>
        </p:nvPicPr>
        <p:blipFill>
          <a:blip r:embed="rId5"/>
          <a:stretch/>
        </p:blipFill>
        <p:spPr>
          <a:xfrm>
            <a:off x="5185440" y="4305240"/>
            <a:ext cx="959400" cy="1083240"/>
          </a:xfrm>
          <a:prstGeom prst="rect">
            <a:avLst/>
          </a:prstGeom>
          <a:ln w="9360">
            <a:noFill/>
          </a:ln>
        </p:spPr>
      </p:pic>
      <p:sp>
        <p:nvSpPr>
          <p:cNvPr id="311" name="CustomShape 7"/>
          <p:cNvSpPr/>
          <p:nvPr/>
        </p:nvSpPr>
        <p:spPr>
          <a:xfrm>
            <a:off x="4968360" y="4914360"/>
            <a:ext cx="163512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Centrala sterująca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312" name="Picture 14"/>
          <p:cNvPicPr/>
          <p:nvPr/>
        </p:nvPicPr>
        <p:blipFill>
          <a:blip r:embed="rId6"/>
          <a:stretch/>
        </p:blipFill>
        <p:spPr>
          <a:xfrm>
            <a:off x="2148840" y="244080"/>
            <a:ext cx="4747680" cy="1227960"/>
          </a:xfrm>
          <a:prstGeom prst="rect">
            <a:avLst/>
          </a:prstGeom>
          <a:ln>
            <a:noFill/>
          </a:ln>
        </p:spPr>
      </p:pic>
      <p:sp>
        <p:nvSpPr>
          <p:cNvPr id="313" name="Line 8"/>
          <p:cNvSpPr/>
          <p:nvPr/>
        </p:nvSpPr>
        <p:spPr>
          <a:xfrm>
            <a:off x="1623600" y="3147120"/>
            <a:ext cx="142416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14" name="CustomShape 9"/>
          <p:cNvSpPr/>
          <p:nvPr/>
        </p:nvSpPr>
        <p:spPr>
          <a:xfrm>
            <a:off x="1542960" y="2464560"/>
            <a:ext cx="177876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Rezerwa 400VAC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15" name="Line 10"/>
          <p:cNvSpPr/>
          <p:nvPr/>
        </p:nvSpPr>
        <p:spPr>
          <a:xfrm>
            <a:off x="3795120" y="4738680"/>
            <a:ext cx="139032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16" name="CustomShape 11"/>
          <p:cNvSpPr/>
          <p:nvPr/>
        </p:nvSpPr>
        <p:spPr>
          <a:xfrm>
            <a:off x="3835440" y="4461840"/>
            <a:ext cx="1290960" cy="27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Tor I 400VAC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17" name="Line 12"/>
          <p:cNvSpPr/>
          <p:nvPr/>
        </p:nvSpPr>
        <p:spPr>
          <a:xfrm>
            <a:off x="3799080" y="5105160"/>
            <a:ext cx="142416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318" name="Picture 4"/>
          <p:cNvPicPr/>
          <p:nvPr/>
        </p:nvPicPr>
        <p:blipFill>
          <a:blip r:embed="rId7"/>
          <a:stretch/>
        </p:blipFill>
        <p:spPr>
          <a:xfrm>
            <a:off x="554400" y="1902960"/>
            <a:ext cx="1042200" cy="1238400"/>
          </a:xfrm>
          <a:prstGeom prst="rect">
            <a:avLst/>
          </a:prstGeom>
          <a:ln>
            <a:noFill/>
          </a:ln>
        </p:spPr>
      </p:pic>
      <p:pic>
        <p:nvPicPr>
          <p:cNvPr id="319" name="Picture 17"/>
          <p:cNvPicPr/>
          <p:nvPr/>
        </p:nvPicPr>
        <p:blipFill>
          <a:blip r:embed="rId5"/>
          <a:stretch/>
        </p:blipFill>
        <p:spPr>
          <a:xfrm>
            <a:off x="2829960" y="4371120"/>
            <a:ext cx="959400" cy="1083240"/>
          </a:xfrm>
          <a:prstGeom prst="rect">
            <a:avLst/>
          </a:prstGeom>
          <a:ln w="9360">
            <a:noFill/>
          </a:ln>
        </p:spPr>
      </p:pic>
      <p:sp>
        <p:nvSpPr>
          <p:cNvPr id="320" name="CustomShape 13"/>
          <p:cNvSpPr/>
          <p:nvPr/>
        </p:nvSpPr>
        <p:spPr>
          <a:xfrm>
            <a:off x="2612880" y="4980240"/>
            <a:ext cx="2170800" cy="8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Zasilacz Klasy A LV 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Zgodny z PN-EN 12101-10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21" name="Line 14"/>
          <p:cNvSpPr/>
          <p:nvPr/>
        </p:nvSpPr>
        <p:spPr>
          <a:xfrm>
            <a:off x="1495800" y="4826520"/>
            <a:ext cx="133416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2" name="CustomShape 15"/>
          <p:cNvSpPr/>
          <p:nvPr/>
        </p:nvSpPr>
        <p:spPr>
          <a:xfrm>
            <a:off x="1415160" y="4143960"/>
            <a:ext cx="177876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Podstawa 400VAC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23" name="Line 16"/>
          <p:cNvSpPr/>
          <p:nvPr/>
        </p:nvSpPr>
        <p:spPr>
          <a:xfrm>
            <a:off x="1499760" y="5193000"/>
            <a:ext cx="1330200" cy="3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324" name="CustomShape 17"/>
          <p:cNvSpPr/>
          <p:nvPr/>
        </p:nvSpPr>
        <p:spPr>
          <a:xfrm>
            <a:off x="1419120" y="4510800"/>
            <a:ext cx="177876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Rezerwa 400VAC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25" name="CustomShape 18"/>
          <p:cNvSpPr/>
          <p:nvPr/>
        </p:nvSpPr>
        <p:spPr>
          <a:xfrm>
            <a:off x="4302360" y="2293920"/>
            <a:ext cx="82404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400VAC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326" name="CustomShape 19"/>
          <p:cNvSpPr/>
          <p:nvPr/>
        </p:nvSpPr>
        <p:spPr>
          <a:xfrm>
            <a:off x="6381360" y="4221000"/>
            <a:ext cx="82404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400VAC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327" name="Picture 6"/>
          <p:cNvPicPr/>
          <p:nvPr/>
        </p:nvPicPr>
        <p:blipFill>
          <a:blip r:embed="rId8"/>
          <a:stretch/>
        </p:blipFill>
        <p:spPr>
          <a:xfrm>
            <a:off x="563040" y="3111120"/>
            <a:ext cx="977400" cy="609840"/>
          </a:xfrm>
          <a:prstGeom prst="rect">
            <a:avLst/>
          </a:prstGeom>
          <a:ln>
            <a:noFill/>
          </a:ln>
        </p:spPr>
      </p:pic>
      <p:pic>
        <p:nvPicPr>
          <p:cNvPr id="328" name="Picture 4"/>
          <p:cNvPicPr/>
          <p:nvPr/>
        </p:nvPicPr>
        <p:blipFill>
          <a:blip r:embed="rId7"/>
          <a:stretch/>
        </p:blipFill>
        <p:spPr>
          <a:xfrm>
            <a:off x="455040" y="4056120"/>
            <a:ext cx="1042200" cy="1238400"/>
          </a:xfrm>
          <a:prstGeom prst="rect">
            <a:avLst/>
          </a:prstGeom>
          <a:ln>
            <a:noFill/>
          </a:ln>
        </p:spPr>
      </p:pic>
      <p:pic>
        <p:nvPicPr>
          <p:cNvPr id="329" name="Picture 6"/>
          <p:cNvPicPr/>
          <p:nvPr/>
        </p:nvPicPr>
        <p:blipFill>
          <a:blip r:embed="rId8"/>
          <a:stretch/>
        </p:blipFill>
        <p:spPr>
          <a:xfrm>
            <a:off x="463320" y="5263920"/>
            <a:ext cx="977400" cy="609840"/>
          </a:xfrm>
          <a:prstGeom prst="rect">
            <a:avLst/>
          </a:prstGeom>
          <a:ln>
            <a:noFill/>
          </a:ln>
        </p:spPr>
      </p:pic>
      <p:sp>
        <p:nvSpPr>
          <p:cNvPr id="330" name="CustomShape 20"/>
          <p:cNvSpPr/>
          <p:nvPr/>
        </p:nvSpPr>
        <p:spPr>
          <a:xfrm>
            <a:off x="3898800" y="4833720"/>
            <a:ext cx="1290960" cy="27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Tor II 400VAC</a:t>
            </a:r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9674AC2-9761-488F-B7A5-C9B1A598F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77" y="285510"/>
            <a:ext cx="7929268" cy="565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79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467170-42FC-4DEF-9B59-4006370BA3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2110" r="8559" b="2001"/>
          <a:stretch/>
        </p:blipFill>
        <p:spPr>
          <a:xfrm>
            <a:off x="587177" y="108560"/>
            <a:ext cx="7776864" cy="596469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52ECFD-6F8B-4287-9255-0EEA69087D7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95335" y="2391426"/>
            <a:ext cx="1398960" cy="139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430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53812B8C-7D34-4DED-AF1C-1B1C153B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" b="2009"/>
          <a:stretch/>
        </p:blipFill>
        <p:spPr>
          <a:xfrm>
            <a:off x="73730" y="30600"/>
            <a:ext cx="8897900" cy="5867889"/>
          </a:xfrm>
          <a:prstGeom prst="rect">
            <a:avLst/>
          </a:prstGeom>
        </p:spPr>
      </p:pic>
      <p:pic>
        <p:nvPicPr>
          <p:cNvPr id="374" name="Picture 14"/>
          <p:cNvPicPr/>
          <p:nvPr/>
        </p:nvPicPr>
        <p:blipFill>
          <a:blip r:embed="rId5"/>
          <a:stretch/>
        </p:blipFill>
        <p:spPr>
          <a:xfrm>
            <a:off x="2041200" y="2546456"/>
            <a:ext cx="3219870" cy="8361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183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0EC786-92FA-418E-A754-AD4390D95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61925"/>
            <a:ext cx="7010400" cy="60769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89EAE8-7AEC-44A4-8541-556260C4C9C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3509610" y="2572401"/>
            <a:ext cx="1398960" cy="139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0648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EA6AEDD-4108-45DA-8966-1CCFD1AF1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06" y="464696"/>
            <a:ext cx="2985497" cy="101882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6A6406C5-659D-4D6B-98C2-A2DF618E053A}"/>
              </a:ext>
            </a:extLst>
          </p:cNvPr>
          <p:cNvSpPr/>
          <p:nvPr/>
        </p:nvSpPr>
        <p:spPr>
          <a:xfrm>
            <a:off x="2606918" y="1880390"/>
            <a:ext cx="1196132" cy="587704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DD07CC0-9F5B-4EDA-AB6E-BD7504B46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623" y="1873076"/>
            <a:ext cx="1231499" cy="627942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C8A4565-1806-4C9A-B009-B0E9716114D2}"/>
              </a:ext>
            </a:extLst>
          </p:cNvPr>
          <p:cNvSpPr txBox="1"/>
          <p:nvPr/>
        </p:nvSpPr>
        <p:spPr>
          <a:xfrm>
            <a:off x="2766036" y="1874785"/>
            <a:ext cx="73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UZS</a:t>
            </a: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SZR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F92436C-2A10-45B9-B2A7-C1A0EFA2E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383" y="1919181"/>
            <a:ext cx="1097375" cy="512108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D75C0477-A4A3-4E4E-968E-FB1839771B29}"/>
              </a:ext>
            </a:extLst>
          </p:cNvPr>
          <p:cNvCxnSpPr>
            <a:cxnSpLocks/>
          </p:cNvCxnSpPr>
          <p:nvPr/>
        </p:nvCxnSpPr>
        <p:spPr>
          <a:xfrm>
            <a:off x="3812572" y="2179824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E6C687C1-807D-486B-B4B8-81392640A60E}"/>
              </a:ext>
            </a:extLst>
          </p:cNvPr>
          <p:cNvCxnSpPr>
            <a:cxnSpLocks/>
          </p:cNvCxnSpPr>
          <p:nvPr/>
        </p:nvCxnSpPr>
        <p:spPr>
          <a:xfrm>
            <a:off x="3821723" y="2344599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0530073-1F1A-4AE5-B90F-80E22C3749F3}"/>
              </a:ext>
            </a:extLst>
          </p:cNvPr>
          <p:cNvSpPr txBox="1"/>
          <p:nvPr/>
        </p:nvSpPr>
        <p:spPr>
          <a:xfrm>
            <a:off x="3866298" y="1831257"/>
            <a:ext cx="110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kable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762268-39AF-4CBB-ABCF-D47F39D26F66}"/>
              </a:ext>
            </a:extLst>
          </p:cNvPr>
          <p:cNvSpPr/>
          <p:nvPr/>
        </p:nvSpPr>
        <p:spPr>
          <a:xfrm>
            <a:off x="2609434" y="2964357"/>
            <a:ext cx="1196132" cy="587704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98F404B-575D-49E6-8F4A-3DD5576A6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139" y="2957043"/>
            <a:ext cx="1231499" cy="627942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24D895F-2F97-4484-A972-9BAB0F4A80F4}"/>
              </a:ext>
            </a:extLst>
          </p:cNvPr>
          <p:cNvSpPr txBox="1"/>
          <p:nvPr/>
        </p:nvSpPr>
        <p:spPr>
          <a:xfrm>
            <a:off x="2768552" y="2958752"/>
            <a:ext cx="73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UZS</a:t>
            </a: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SZR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17EB6411-20FB-4ACE-9823-15379A7FB3B2}"/>
              </a:ext>
            </a:extLst>
          </p:cNvPr>
          <p:cNvCxnSpPr>
            <a:cxnSpLocks/>
          </p:cNvCxnSpPr>
          <p:nvPr/>
        </p:nvCxnSpPr>
        <p:spPr>
          <a:xfrm>
            <a:off x="3815088" y="3263791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F050C80D-CF50-49F8-92AC-CA2991AE8D4E}"/>
              </a:ext>
            </a:extLst>
          </p:cNvPr>
          <p:cNvCxnSpPr>
            <a:cxnSpLocks/>
          </p:cNvCxnSpPr>
          <p:nvPr/>
        </p:nvCxnSpPr>
        <p:spPr>
          <a:xfrm>
            <a:off x="3824239" y="3428566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7DC58B3-16B6-4587-9536-B4B96336482E}"/>
              </a:ext>
            </a:extLst>
          </p:cNvPr>
          <p:cNvSpPr txBox="1"/>
          <p:nvPr/>
        </p:nvSpPr>
        <p:spPr>
          <a:xfrm>
            <a:off x="3868814" y="2915224"/>
            <a:ext cx="110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kable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BF65C8C-FDC3-4309-8795-E0B8708B62A9}"/>
              </a:ext>
            </a:extLst>
          </p:cNvPr>
          <p:cNvSpPr txBox="1"/>
          <p:nvPr/>
        </p:nvSpPr>
        <p:spPr>
          <a:xfrm>
            <a:off x="4926337" y="3052076"/>
            <a:ext cx="1503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ZESTAW </a:t>
            </a:r>
          </a:p>
          <a:p>
            <a:r>
              <a:rPr lang="pl-PL" sz="11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napowietrzania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F7707813-4542-4D72-8085-92C59FBCC8B7}"/>
              </a:ext>
            </a:extLst>
          </p:cNvPr>
          <p:cNvSpPr/>
          <p:nvPr/>
        </p:nvSpPr>
        <p:spPr>
          <a:xfrm>
            <a:off x="2637544" y="5478894"/>
            <a:ext cx="1196132" cy="587704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E9CEB828-5DA6-4BCA-9F65-1172E9C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249" y="5471580"/>
            <a:ext cx="1231499" cy="627942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9619EC1-BE04-448A-A2AC-B2F3F762289B}"/>
              </a:ext>
            </a:extLst>
          </p:cNvPr>
          <p:cNvSpPr txBox="1"/>
          <p:nvPr/>
        </p:nvSpPr>
        <p:spPr>
          <a:xfrm>
            <a:off x="2796662" y="5473289"/>
            <a:ext cx="73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UZS</a:t>
            </a: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SZR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A8D5399-98F2-4E58-82B0-F0CAC9A650C8}"/>
              </a:ext>
            </a:extLst>
          </p:cNvPr>
          <p:cNvCxnSpPr>
            <a:cxnSpLocks/>
          </p:cNvCxnSpPr>
          <p:nvPr/>
        </p:nvCxnSpPr>
        <p:spPr>
          <a:xfrm>
            <a:off x="3843198" y="5778328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CB0DEF30-3F44-4A77-AAB3-C1F7346CA16F}"/>
              </a:ext>
            </a:extLst>
          </p:cNvPr>
          <p:cNvCxnSpPr>
            <a:cxnSpLocks/>
          </p:cNvCxnSpPr>
          <p:nvPr/>
        </p:nvCxnSpPr>
        <p:spPr>
          <a:xfrm>
            <a:off x="3852349" y="5943103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41EA6942-9728-44AD-937E-401E3D1FE3B6}"/>
              </a:ext>
            </a:extLst>
          </p:cNvPr>
          <p:cNvSpPr txBox="1"/>
          <p:nvPr/>
        </p:nvSpPr>
        <p:spPr>
          <a:xfrm>
            <a:off x="3866298" y="5437990"/>
            <a:ext cx="110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kable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446E28FD-DD9F-4BCE-923B-A53BEED19DB4}"/>
              </a:ext>
            </a:extLst>
          </p:cNvPr>
          <p:cNvSpPr txBox="1"/>
          <p:nvPr/>
        </p:nvSpPr>
        <p:spPr>
          <a:xfrm>
            <a:off x="5266136" y="5483641"/>
            <a:ext cx="73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UZS</a:t>
            </a:r>
          </a:p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SZR</a:t>
            </a:r>
          </a:p>
        </p:txBody>
      </p:sp>
      <p:pic>
        <p:nvPicPr>
          <p:cNvPr id="42" name="Obraz 41">
            <a:extLst>
              <a:ext uri="{FF2B5EF4-FFF2-40B4-BE49-F238E27FC236}">
                <a16:creationId xmlns:a16="http://schemas.microsoft.com/office/drawing/2014/main" id="{5CB6D701-458E-49E8-86A0-74B21C2F8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613" y="4843245"/>
            <a:ext cx="1231499" cy="627942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59D1C580-56F7-4405-B4AE-04F982F6B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373" y="4889350"/>
            <a:ext cx="1097375" cy="512108"/>
          </a:xfrm>
          <a:prstGeom prst="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9F95A416-113F-4DE3-A53C-42167DD05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290" y="5471580"/>
            <a:ext cx="1231499" cy="627942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EF7B6B98-59BE-47EC-ACAA-A1917DAD6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50" y="5517685"/>
            <a:ext cx="1097375" cy="512108"/>
          </a:xfrm>
          <a:prstGeom prst="rect">
            <a:avLst/>
          </a:prstGeom>
        </p:spPr>
      </p:pic>
      <p:sp>
        <p:nvSpPr>
          <p:cNvPr id="61" name="pole tekstowe 60">
            <a:extLst>
              <a:ext uri="{FF2B5EF4-FFF2-40B4-BE49-F238E27FC236}">
                <a16:creationId xmlns:a16="http://schemas.microsoft.com/office/drawing/2014/main" id="{C718FB52-58E2-49AC-A2E5-18024AAAECDC}"/>
              </a:ext>
            </a:extLst>
          </p:cNvPr>
          <p:cNvSpPr txBox="1"/>
          <p:nvPr/>
        </p:nvSpPr>
        <p:spPr>
          <a:xfrm>
            <a:off x="4019417" y="2344125"/>
            <a:ext cx="63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TORY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F95FF9CB-41C9-4E1B-A2E0-83E0D56EA73D}"/>
              </a:ext>
            </a:extLst>
          </p:cNvPr>
          <p:cNvSpPr txBox="1"/>
          <p:nvPr/>
        </p:nvSpPr>
        <p:spPr>
          <a:xfrm>
            <a:off x="4030372" y="3443963"/>
            <a:ext cx="6345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TORY</a:t>
            </a:r>
          </a:p>
        </p:txBody>
      </p: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2BB9870B-0C1B-41D9-82FC-BAE9F0F48D51}"/>
              </a:ext>
            </a:extLst>
          </p:cNvPr>
          <p:cNvCxnSpPr>
            <a:cxnSpLocks/>
          </p:cNvCxnSpPr>
          <p:nvPr/>
        </p:nvCxnSpPr>
        <p:spPr>
          <a:xfrm>
            <a:off x="1463699" y="2128890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FB1B0F68-4499-4D27-B5F1-70F7A3811DD1}"/>
              </a:ext>
            </a:extLst>
          </p:cNvPr>
          <p:cNvCxnSpPr>
            <a:cxnSpLocks/>
          </p:cNvCxnSpPr>
          <p:nvPr/>
        </p:nvCxnSpPr>
        <p:spPr>
          <a:xfrm>
            <a:off x="1455094" y="2293665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5A78E695-50D5-4BEA-8D9D-2DA85F594C35}"/>
              </a:ext>
            </a:extLst>
          </p:cNvPr>
          <p:cNvSpPr txBox="1"/>
          <p:nvPr/>
        </p:nvSpPr>
        <p:spPr>
          <a:xfrm>
            <a:off x="1229577" y="1882669"/>
            <a:ext cx="10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D1E17C44-550C-43DC-A1E4-725C93B0A75C}"/>
              </a:ext>
            </a:extLst>
          </p:cNvPr>
          <p:cNvSpPr txBox="1"/>
          <p:nvPr/>
        </p:nvSpPr>
        <p:spPr>
          <a:xfrm>
            <a:off x="1231051" y="2283645"/>
            <a:ext cx="10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REZERWA</a:t>
            </a:r>
          </a:p>
        </p:txBody>
      </p: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749F61B7-E26E-4AD4-9F41-7F5924A06B7C}"/>
              </a:ext>
            </a:extLst>
          </p:cNvPr>
          <p:cNvCxnSpPr>
            <a:cxnSpLocks/>
          </p:cNvCxnSpPr>
          <p:nvPr/>
        </p:nvCxnSpPr>
        <p:spPr>
          <a:xfrm>
            <a:off x="1438545" y="3151304"/>
            <a:ext cx="114677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D9E69D85-3956-4D87-B28D-F9AF0079DB9F}"/>
              </a:ext>
            </a:extLst>
          </p:cNvPr>
          <p:cNvCxnSpPr>
            <a:cxnSpLocks/>
          </p:cNvCxnSpPr>
          <p:nvPr/>
        </p:nvCxnSpPr>
        <p:spPr>
          <a:xfrm>
            <a:off x="1447696" y="3316079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EE0B2CCF-6A18-4021-B73F-F59746128358}"/>
              </a:ext>
            </a:extLst>
          </p:cNvPr>
          <p:cNvSpPr txBox="1"/>
          <p:nvPr/>
        </p:nvSpPr>
        <p:spPr>
          <a:xfrm>
            <a:off x="1222179" y="2905083"/>
            <a:ext cx="10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0A6F8EE6-DC19-4DD9-A7A8-E5CE243F484A}"/>
              </a:ext>
            </a:extLst>
          </p:cNvPr>
          <p:cNvSpPr txBox="1"/>
          <p:nvPr/>
        </p:nvSpPr>
        <p:spPr>
          <a:xfrm>
            <a:off x="1223653" y="3306059"/>
            <a:ext cx="10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REZERWA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283DE014-C9B2-4140-8C41-81EC5F1C5AFE}"/>
              </a:ext>
            </a:extLst>
          </p:cNvPr>
          <p:cNvCxnSpPr>
            <a:cxnSpLocks/>
          </p:cNvCxnSpPr>
          <p:nvPr/>
        </p:nvCxnSpPr>
        <p:spPr>
          <a:xfrm>
            <a:off x="1491807" y="5682123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>
            <a:extLst>
              <a:ext uri="{FF2B5EF4-FFF2-40B4-BE49-F238E27FC236}">
                <a16:creationId xmlns:a16="http://schemas.microsoft.com/office/drawing/2014/main" id="{DA0FBA3B-CA11-4015-A1C9-14AD8BA6D977}"/>
              </a:ext>
            </a:extLst>
          </p:cNvPr>
          <p:cNvCxnSpPr>
            <a:cxnSpLocks/>
          </p:cNvCxnSpPr>
          <p:nvPr/>
        </p:nvCxnSpPr>
        <p:spPr>
          <a:xfrm>
            <a:off x="1500958" y="5846898"/>
            <a:ext cx="1130228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455CEAD7-0095-4929-84A1-39FAAA8DDA45}"/>
              </a:ext>
            </a:extLst>
          </p:cNvPr>
          <p:cNvSpPr txBox="1"/>
          <p:nvPr/>
        </p:nvSpPr>
        <p:spPr>
          <a:xfrm>
            <a:off x="1275441" y="5435902"/>
            <a:ext cx="10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PODSTAWA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590A1C57-CF4F-4097-955A-69A50C317416}"/>
              </a:ext>
            </a:extLst>
          </p:cNvPr>
          <p:cNvSpPr txBox="1"/>
          <p:nvPr/>
        </p:nvSpPr>
        <p:spPr>
          <a:xfrm>
            <a:off x="1276915" y="5836878"/>
            <a:ext cx="10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REZERWA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F22E3F21-853F-4B0A-9A83-2F0FA96EEB87}"/>
              </a:ext>
            </a:extLst>
          </p:cNvPr>
          <p:cNvSpPr txBox="1"/>
          <p:nvPr/>
        </p:nvSpPr>
        <p:spPr>
          <a:xfrm>
            <a:off x="1447696" y="4050665"/>
            <a:ext cx="544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 JAKAKOLWIEK ICH KOMBINACJA</a:t>
            </a:r>
          </a:p>
        </p:txBody>
      </p:sp>
    </p:spTree>
    <p:extLst>
      <p:ext uri="{BB962C8B-B14F-4D97-AF65-F5344CB8AC3E}">
        <p14:creationId xmlns:p14="http://schemas.microsoft.com/office/powerpoint/2010/main" val="40115157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-288000" y="1872000"/>
            <a:ext cx="7678440" cy="14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l-PL" sz="3600" b="0" strike="noStrike" spc="-1">
                <a:solidFill>
                  <a:srgbClr val="1FAECD"/>
                </a:solidFill>
                <a:latin typeface="Lucida Sans Unicode"/>
                <a:ea typeface="DejaVu Sans"/>
              </a:rPr>
              <a:t>» Dziękuję za uwagę«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398" name="Picture 6"/>
          <p:cNvPicPr/>
          <p:nvPr/>
        </p:nvPicPr>
        <p:blipFill>
          <a:blip r:embed="rId3"/>
          <a:stretch/>
        </p:blipFill>
        <p:spPr>
          <a:xfrm>
            <a:off x="1907280" y="692280"/>
            <a:ext cx="4821840" cy="1153080"/>
          </a:xfrm>
          <a:prstGeom prst="rect">
            <a:avLst/>
          </a:prstGeom>
          <a:ln>
            <a:noFill/>
          </a:ln>
        </p:spPr>
      </p:pic>
      <p:pic>
        <p:nvPicPr>
          <p:cNvPr id="399" name="Picture 1"/>
          <p:cNvPicPr/>
          <p:nvPr/>
        </p:nvPicPr>
        <p:blipFill>
          <a:blip r:embed="rId4"/>
          <a:stretch/>
        </p:blipFill>
        <p:spPr>
          <a:xfrm>
            <a:off x="6408000" y="1600200"/>
            <a:ext cx="2445840" cy="365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727920" y="2447280"/>
            <a:ext cx="7787520" cy="26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	Zmieniające rozporządzenie w sprawie wykazu wyrobów służących zapewnieniu bezpieczeństwa publicznego lub ochronie zdrowia i życia oraz mienia, a także zasad wydawania dopuszczenia tych wyrobów do użytkowania.</a:t>
            </a:r>
            <a:br/>
            <a:br/>
            <a:r>
              <a:rPr lang="pl-PL" sz="1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Punkt 12.2. Zasilacze urządzeń przeciwpożarowych.</a:t>
            </a:r>
            <a:br/>
            <a:br/>
            <a:r>
              <a:rPr lang="pl-PL" sz="1400" b="0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Zasilacze urządzeń przeciwpożarowych stosowanych w systemach wentylacji pożarowej powinny spełniać wymagania normy PN-EN 12101-10.</a:t>
            </a:r>
            <a:br/>
            <a:br/>
            <a:r>
              <a:rPr lang="pl-PL" sz="14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Spełnienie wymagań powinno być potwierdzone stosownym dokumentem.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1FAECD"/>
                </a:solidFill>
                <a:latin typeface="Lucida Sans Unicode"/>
                <a:ea typeface="DejaVu Sans"/>
              </a:rPr>
              <a:t>ZASILANIE SYSTEMÓW WENTYLACJI POŻAROWEJ - ZASILACZE 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09480" y="1315440"/>
            <a:ext cx="8227080" cy="80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1FAECD"/>
                </a:solidFill>
                <a:latin typeface="Lucida Sans Unicode"/>
                <a:ea typeface="DejaVu Sans"/>
              </a:rPr>
              <a:t>Rozporządzenie Ministra Spraw Wewnętrznych i Administracji z dnia 27 kwietnia 2010 r. (Dz.U.Nr 85, poz.553)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186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188" name="Obraz 187"/>
          <p:cNvPicPr/>
          <p:nvPr/>
        </p:nvPicPr>
        <p:blipFill>
          <a:blip r:embed="rId4"/>
          <a:stretch/>
        </p:blipFill>
        <p:spPr>
          <a:xfrm>
            <a:off x="864000" y="972000"/>
            <a:ext cx="7579800" cy="2521800"/>
          </a:xfrm>
          <a:prstGeom prst="rect">
            <a:avLst/>
          </a:prstGeom>
          <a:ln>
            <a:noFill/>
          </a:ln>
        </p:spPr>
      </p:pic>
      <p:pic>
        <p:nvPicPr>
          <p:cNvPr id="189" name="Obraz 188"/>
          <p:cNvPicPr/>
          <p:nvPr/>
        </p:nvPicPr>
        <p:blipFill>
          <a:blip r:embed="rId5"/>
          <a:stretch/>
        </p:blipFill>
        <p:spPr>
          <a:xfrm>
            <a:off x="1152000" y="3282120"/>
            <a:ext cx="7189200" cy="200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457200" y="0"/>
            <a:ext cx="82270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br/>
            <a:br/>
            <a:br/>
            <a:r>
              <a:rPr lang="pl-PL" sz="3200" b="1" strike="noStrike" spc="-1">
                <a:solidFill>
                  <a:srgbClr val="FF0000"/>
                </a:solidFill>
                <a:latin typeface="Tahoma"/>
                <a:ea typeface="DejaVu Sans"/>
              </a:rPr>
              <a:t>ZASILACZ CX 1604</a:t>
            </a:r>
            <a:br/>
            <a:br/>
            <a:r>
              <a:rPr lang="pl-PL" sz="2000" b="1" strike="noStrike" spc="-1">
                <a:solidFill>
                  <a:srgbClr val="1FAECD"/>
                </a:solidFill>
                <a:latin typeface="Tahoma"/>
                <a:ea typeface="DejaVu Sans"/>
              </a:rPr>
              <a:t>Zgodność z normą PN-EN 12101-10. 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192" name="Picture 3"/>
          <p:cNvPicPr/>
          <p:nvPr/>
        </p:nvPicPr>
        <p:blipFill>
          <a:blip r:embed="rId4"/>
          <a:stretch/>
        </p:blipFill>
        <p:spPr>
          <a:xfrm>
            <a:off x="7100280" y="384120"/>
            <a:ext cx="1584000" cy="2817720"/>
          </a:xfrm>
          <a:prstGeom prst="rect">
            <a:avLst/>
          </a:prstGeom>
          <a:ln>
            <a:noFill/>
          </a:ln>
        </p:spPr>
      </p:pic>
      <p:pic>
        <p:nvPicPr>
          <p:cNvPr id="193" name="Picture 2"/>
          <p:cNvPicPr/>
          <p:nvPr/>
        </p:nvPicPr>
        <p:blipFill>
          <a:blip r:embed="rId5"/>
          <a:stretch/>
        </p:blipFill>
        <p:spPr>
          <a:xfrm>
            <a:off x="117720" y="1819800"/>
            <a:ext cx="3234240" cy="2995920"/>
          </a:xfrm>
          <a:prstGeom prst="rect">
            <a:avLst/>
          </a:prstGeom>
          <a:ln w="9360">
            <a:noFill/>
          </a:ln>
        </p:spPr>
      </p:pic>
      <p:pic>
        <p:nvPicPr>
          <p:cNvPr id="194" name="Picture 1"/>
          <p:cNvPicPr/>
          <p:nvPr/>
        </p:nvPicPr>
        <p:blipFill>
          <a:blip r:embed="rId6"/>
          <a:stretch/>
        </p:blipFill>
        <p:spPr>
          <a:xfrm>
            <a:off x="3506760" y="2460960"/>
            <a:ext cx="2624760" cy="390672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2"/>
          <p:cNvPicPr/>
          <p:nvPr/>
        </p:nvPicPr>
        <p:blipFill>
          <a:blip r:embed="rId7"/>
          <a:stretch/>
        </p:blipFill>
        <p:spPr>
          <a:xfrm>
            <a:off x="6248520" y="2827440"/>
            <a:ext cx="2435760" cy="3979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554760" y="1793160"/>
            <a:ext cx="8227440" cy="3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Wprowadzenie:</a:t>
            </a:r>
            <a:br>
              <a:rPr dirty="0"/>
            </a:br>
            <a:br>
              <a:rPr dirty="0"/>
            </a:br>
            <a:r>
              <a:rPr lang="pl-PL" sz="14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Systemy kontroli rozprzestrzeniania dymu i ciepła służą do ochrony ludzi, obiektów budowlanych i/lub ich wyposażenia przed skutkami oddziaływania dymu i ciepła w przypadku pożaru. </a:t>
            </a:r>
            <a:br>
              <a:rPr dirty="0"/>
            </a:br>
            <a:br>
              <a:rPr dirty="0"/>
            </a:br>
            <a:r>
              <a:rPr lang="pl-PL" sz="14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Najbardziej rozpowszechnionymi systemami są </a:t>
            </a:r>
            <a:r>
              <a:rPr lang="pl-PL" sz="1400" b="0" u="sng" strike="noStrike" spc="-1" dirty="0">
                <a:solidFill>
                  <a:srgbClr val="000000"/>
                </a:solidFill>
                <a:uFillTx/>
                <a:latin typeface="Lucida Sans Unicode"/>
                <a:ea typeface="Microsoft YaHei"/>
              </a:rPr>
              <a:t>systemy wentylacji oddymiającej </a:t>
            </a:r>
            <a:r>
              <a:rPr lang="pl-PL" sz="14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 i </a:t>
            </a:r>
            <a:r>
              <a:rPr lang="pl-PL" sz="1400" b="0" u="sng" strike="noStrike" spc="-1" dirty="0">
                <a:solidFill>
                  <a:srgbClr val="000000"/>
                </a:solidFill>
                <a:uFillTx/>
                <a:latin typeface="Lucida Sans Unicode"/>
                <a:ea typeface="Microsoft YaHei"/>
              </a:rPr>
              <a:t>systemy różnicy ciśnień.</a:t>
            </a:r>
            <a:br>
              <a:rPr dirty="0"/>
            </a:br>
            <a:br>
              <a:rPr dirty="0"/>
            </a:br>
            <a:r>
              <a:rPr lang="pl-PL" sz="1400" b="0" strike="noStrike" spc="-1" dirty="0">
                <a:solidFill>
                  <a:srgbClr val="FF0000"/>
                </a:solidFill>
                <a:latin typeface="Lucida Sans Unicode"/>
                <a:ea typeface="Microsoft YaHei"/>
              </a:rPr>
              <a:t>W celu zapewnienia niezawodności działania ww. systemów konieczne jest stosowanie </a:t>
            </a:r>
            <a:r>
              <a:rPr lang="pl-PL" sz="1400" b="0" strike="noStrike" spc="-1" dirty="0">
                <a:solidFill>
                  <a:srgbClr val="FF0000"/>
                </a:solidFill>
                <a:uFillTx/>
                <a:latin typeface="Lucida Sans Unicode"/>
                <a:ea typeface="Microsoft YaHei"/>
              </a:rPr>
              <a:t>zasilaczy systemu kontroli rozprzestrzeniania dymu i ciepła </a:t>
            </a:r>
            <a:r>
              <a:rPr lang="pl-PL" sz="1400" b="0" strike="noStrike" spc="-1" dirty="0">
                <a:solidFill>
                  <a:srgbClr val="FF0000"/>
                </a:solidFill>
                <a:latin typeface="Lucida Sans Unicode"/>
                <a:ea typeface="Microsoft YaHei"/>
              </a:rPr>
              <a:t>zapewniających dostarczenie niezbędnej energii do zasilania </a:t>
            </a:r>
            <a:r>
              <a:rPr lang="pl-PL" sz="1400" b="0" strike="noStrike" spc="-1" dirty="0">
                <a:solidFill>
                  <a:srgbClr val="FF0000"/>
                </a:solidFill>
                <a:uFillTx/>
                <a:latin typeface="Lucida Sans Unicode"/>
                <a:ea typeface="Microsoft YaHei"/>
              </a:rPr>
              <a:t>systemów elektrycznych niskiego i bardzo niskiego napięcia  lub każdej ich kombinacji</a:t>
            </a:r>
            <a:r>
              <a:rPr lang="pl-PL" sz="1400" b="0" strike="noStrike" spc="-1" dirty="0">
                <a:solidFill>
                  <a:srgbClr val="FF0000"/>
                </a:solidFill>
                <a:latin typeface="Lucida Sans Unicode"/>
                <a:ea typeface="Microsoft YaHei"/>
              </a:rPr>
              <a:t>.</a:t>
            </a:r>
            <a:br>
              <a:rPr dirty="0"/>
            </a:br>
            <a:endParaRPr lang="pl-PL" sz="1400" b="0" strike="noStrike" spc="-1" dirty="0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609480" y="803520"/>
            <a:ext cx="822744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1FAECD"/>
                </a:solidFill>
                <a:latin typeface="Arial"/>
                <a:ea typeface="DejaVu Sans"/>
              </a:rPr>
              <a:t>Zakres normy PN-EN 120101-10 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1FAECD"/>
                </a:solidFill>
                <a:latin typeface="Arial"/>
                <a:ea typeface="DejaVu Sans"/>
              </a:rPr>
              <a:t>Systemy kontroli rozprzestrzeniania dymu i ciepła Część 10: Zasilacze</a:t>
            </a:r>
            <a:endParaRPr lang="pl-PL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</p:txBody>
      </p:sp>
      <p:pic>
        <p:nvPicPr>
          <p:cNvPr id="198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840" cy="4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627120" y="1728000"/>
            <a:ext cx="8227440" cy="34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1. ZASILACZ (UZS)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Źródło lub zasób energii lub środki do automatycznego przełączania pomiędzy </a:t>
            </a:r>
            <a:r>
              <a:rPr lang="pl-PL" sz="2000" b="0" strike="noStrike" spc="-1" dirty="0">
                <a:solidFill>
                  <a:srgbClr val="FF0000"/>
                </a:solidFill>
                <a:latin typeface="Lucida Sans Unicode"/>
                <a:ea typeface="Microsoft YaHei"/>
              </a:rPr>
              <a:t>wydzielonymi </a:t>
            </a: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źródłami energii. 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2. PODSTAWOWE ŹRÓDŁO ZASILANIA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Źródło zasilania używane zawsze, kiedy jest dostępne.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3. REZERWOWE ŹRÓDŁO ZASILANIA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Źródło zasilania, które automatycznie zastępuje źródło podstawowe </a:t>
            </a:r>
            <a:r>
              <a:rPr lang="pl-PL" sz="2000" b="0" strike="noStrike" spc="-1" dirty="0">
                <a:solidFill>
                  <a:srgbClr val="FF0000"/>
                </a:solidFill>
                <a:latin typeface="Lucida Sans Unicode"/>
                <a:ea typeface="Microsoft YaHei"/>
              </a:rPr>
              <a:t>w przypadku jego uszkodzenia</a:t>
            </a:r>
            <a:r>
              <a:rPr lang="pl-PL" sz="2000" b="0" strike="noStrike" spc="-1" dirty="0">
                <a:solidFill>
                  <a:srgbClr val="000000"/>
                </a:solidFill>
                <a:latin typeface="Lucida Sans Unicode"/>
                <a:ea typeface="Microsoft YaHei"/>
              </a:rPr>
              <a:t>.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609480" y="803520"/>
            <a:ext cx="822744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1FAECD"/>
                </a:solidFill>
                <a:latin typeface="Arial"/>
                <a:ea typeface="DejaVu Sans"/>
              </a:rPr>
              <a:t>Definicje i skróty stosowane w normie PN-EN 12101-10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01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840" cy="4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1FAECD"/>
                </a:solidFill>
                <a:latin typeface="Tahoma"/>
                <a:ea typeface="DejaVu Sans"/>
              </a:rPr>
              <a:t>Klasyfikacja zasilaczy zgodnie z normą PN-EN 12101-10. 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457200" y="1611360"/>
            <a:ext cx="8089920" cy="31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	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UZS powinien być sklasyfikowany jako zasilacz: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Klasy A </a:t>
            </a: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- odpowiedni do stosowania w przypadku systemów wymagających podtrzymania zasilania: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 Systemy oddymiania mechanicznego (SHEVS) i/lub grawitacyjnego ( w tym oddymianie garaży – systemy strumieniowe). </a:t>
            </a:r>
            <a:endParaRPr lang="pl-PL" sz="12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 System </a:t>
            </a:r>
            <a:r>
              <a:rPr lang="pl-PL" sz="1200" b="0" strike="noStrike" spc="-1">
                <a:solidFill>
                  <a:srgbClr val="464646"/>
                </a:solidFill>
                <a:latin typeface="Tahoma"/>
                <a:ea typeface="DejaVu Sans"/>
              </a:rPr>
              <a:t>oddymiania poziomych dróg ewakuacyjnych.</a:t>
            </a:r>
            <a:endParaRPr lang="pl-PL" sz="12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 Systemy różnicowania ciśnień.</a:t>
            </a:r>
            <a:endParaRPr lang="pl-PL" sz="12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 Systemy sterowania klapami wentylacji pożarowej (SHEV) (siłowniki sterowane „impulsem” elektrycznym).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1" strike="noStrike" spc="-1">
                <a:solidFill>
                  <a:srgbClr val="FF0000"/>
                </a:solidFill>
                <a:latin typeface="Lucida Sans Unicode"/>
                <a:ea typeface="DejaVu Sans"/>
              </a:rPr>
              <a:t>Klasy B</a:t>
            </a: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 - odpowiedni do stosowania wyłącznie w przypadku systemów, które przy zaniku zasilania 	przechodzą do położenia pożarowego (bezpiecznego) np.:</a:t>
            </a:r>
            <a:endParaRPr lang="pl-PL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>
                <a:solidFill>
                  <a:srgbClr val="464646"/>
                </a:solidFill>
                <a:latin typeface="Lucida Sans Unicode"/>
                <a:ea typeface="DejaVu Sans"/>
              </a:rPr>
              <a:t> Systemy wydzieleń przeciwpożarowych (przechodzące po zaniku zasilania do pozycji pożarowej „bezpiecznej”).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7200" y="232560"/>
            <a:ext cx="82270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1FAECD"/>
                </a:solidFill>
                <a:latin typeface="Tahoma"/>
                <a:ea typeface="DejaVu Sans"/>
              </a:rPr>
              <a:t>Klasyfikacja zasilaczy zgodnie z normą PN-EN 12101-10. 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207" name="Picture 2"/>
          <p:cNvPicPr/>
          <p:nvPr/>
        </p:nvPicPr>
        <p:blipFill>
          <a:blip r:embed="rId3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F3B320A-827C-4E50-AD50-D86424C3F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52453"/>
            <a:ext cx="4807453" cy="521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34AFA072-3663-4F63-A7E6-FA9E2C7B2722}"/>
              </a:ext>
            </a:extLst>
          </p:cNvPr>
          <p:cNvSpPr/>
          <p:nvPr/>
        </p:nvSpPr>
        <p:spPr>
          <a:xfrm>
            <a:off x="3515501" y="1411320"/>
            <a:ext cx="504056" cy="360040"/>
          </a:xfrm>
          <a:prstGeom prst="ellips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35FCF3-37E5-4894-9CE4-D8DDB972A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292" y="1436676"/>
            <a:ext cx="518205" cy="37798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8A08109-58F9-4EC4-BD05-E85AFE17E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129" y="3634574"/>
            <a:ext cx="518205" cy="3779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204403D-E7EC-419D-BF09-7698DB341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452" y="3634575"/>
            <a:ext cx="518205" cy="37798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6520150-CB7F-4110-96F9-5E1B2F5C5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918" y="4728533"/>
            <a:ext cx="518205" cy="37798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69E5875-C350-4020-9A77-FBFFDD56D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128" y="4728533"/>
            <a:ext cx="518205" cy="37798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232560"/>
            <a:ext cx="822708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400" b="1" strike="noStrike" spc="-1" dirty="0">
                <a:solidFill>
                  <a:srgbClr val="1FAECD"/>
                </a:solidFill>
                <a:latin typeface="Tahoma"/>
                <a:ea typeface="DejaVu Sans"/>
              </a:rPr>
              <a:t>Architektura połączeń zasilaczy, central oraz urządzeń przeciwpożarowych zgodnie z normą PN-EN 12101-10. </a:t>
            </a:r>
            <a:endParaRPr lang="pl-PL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57200" y="267476"/>
            <a:ext cx="8089920" cy="29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1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System Klasy A </a:t>
            </a:r>
            <a:endParaRPr lang="pl-PL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 dirty="0">
                <a:solidFill>
                  <a:srgbClr val="464646"/>
                </a:solidFill>
                <a:latin typeface="Lucida Sans Unicode"/>
                <a:ea typeface="DejaVu Sans"/>
              </a:rPr>
              <a:t>– </a:t>
            </a:r>
            <a:r>
              <a:rPr lang="pl-PL" sz="1200" b="1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ELV</a:t>
            </a:r>
            <a:r>
              <a:rPr lang="pl-PL" sz="1200" b="0" strike="noStrike" spc="-1" dirty="0">
                <a:solidFill>
                  <a:srgbClr val="464646"/>
                </a:solidFill>
                <a:latin typeface="Lucida Sans Unicode"/>
                <a:ea typeface="DejaVu Sans"/>
              </a:rPr>
              <a:t> bardzo niskiego napięcia (do 75V DC lub 50V AC) </a:t>
            </a:r>
            <a:r>
              <a:rPr lang="pl-PL" sz="12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- </a:t>
            </a:r>
            <a:r>
              <a:rPr lang="pl-PL" sz="120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24V DC słownik BE 24V</a:t>
            </a:r>
            <a:endParaRPr lang="pl-PL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 dirty="0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 dirty="0">
                <a:solidFill>
                  <a:srgbClr val="464646"/>
                </a:solidFill>
                <a:latin typeface="Lucida Sans Unicode"/>
                <a:ea typeface="DejaVu Sans"/>
              </a:rPr>
              <a:t> </a:t>
            </a:r>
            <a:r>
              <a:rPr lang="pl-PL" sz="1200" b="1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LV</a:t>
            </a:r>
            <a:r>
              <a:rPr lang="pl-PL" sz="1200" b="0" strike="noStrike" spc="-1" dirty="0">
                <a:solidFill>
                  <a:srgbClr val="464646"/>
                </a:solidFill>
                <a:latin typeface="Lucida Sans Unicode"/>
                <a:ea typeface="DejaVu Sans"/>
              </a:rPr>
              <a:t> niskiego napięcia ( do 1500V DC lub 1000V AC) </a:t>
            </a:r>
            <a:r>
              <a:rPr lang="pl-PL" sz="1200" b="0" strike="noStrike" spc="-1" dirty="0">
                <a:solidFill>
                  <a:srgbClr val="464646"/>
                </a:solidFill>
                <a:latin typeface="Tahoma"/>
                <a:ea typeface="DejaVu Sans"/>
              </a:rPr>
              <a:t>- </a:t>
            </a:r>
            <a:r>
              <a:rPr lang="pl-PL" sz="120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230V AC / 400VAC siłownik BE230V / wentylator 400V</a:t>
            </a:r>
          </a:p>
          <a:p>
            <a:pPr marL="2160">
              <a:lnSpc>
                <a:spcPct val="100000"/>
              </a:lnSpc>
              <a:buClr>
                <a:srgbClr val="464646"/>
              </a:buClr>
            </a:pPr>
            <a:endParaRPr lang="pl-PL" sz="1200" b="0" strike="noStrike" spc="-1" dirty="0">
              <a:solidFill>
                <a:srgbClr val="FF0000"/>
              </a:solidFill>
              <a:latin typeface="Tahoma"/>
              <a:ea typeface="DejaVu Sans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b="0" strike="noStrike" spc="-1" dirty="0">
                <a:solidFill>
                  <a:srgbClr val="FF0000"/>
                </a:solidFill>
                <a:latin typeface="Tahoma"/>
                <a:ea typeface="DejaVu Sans"/>
              </a:rPr>
              <a:t>Zgodnie z pkt. 6.4 Rozpoznawanie i sygnalizacja uszkodzeń:</a:t>
            </a:r>
            <a:endParaRPr lang="pl-PL" sz="1200" spc="-1" dirty="0">
              <a:solidFill>
                <a:srgbClr val="FF0000"/>
              </a:solidFill>
              <a:latin typeface="Lucida Sans Unicode"/>
            </a:endParaRPr>
          </a:p>
          <a:p>
            <a:pPr marL="2160">
              <a:buClr>
                <a:srgbClr val="464646"/>
              </a:buClr>
            </a:pPr>
            <a:r>
              <a:rPr lang="pl-PL" sz="1200" spc="-1" dirty="0">
                <a:solidFill>
                  <a:srgbClr val="FF0000"/>
                </a:solidFill>
                <a:latin typeface="Lucida Sans Unicode"/>
              </a:rPr>
              <a:t>Jeżeli UZS klasy A jest przeznaczony do użytkowania z CS umieszczoną w oddzielnej obudowie, wówczas powinien być zapewniony interfejs dla co najmniej dwóch torów transmisji do CS w taki sposób, aby zwarcie lub przerwa w jednym torze nie uniemożliwiało zasilania CS.</a:t>
            </a:r>
          </a:p>
          <a:p>
            <a:pPr marL="2160">
              <a:buClr>
                <a:srgbClr val="464646"/>
              </a:buClr>
            </a:pPr>
            <a:endParaRPr lang="pl-PL" sz="1200" spc="-1" dirty="0">
              <a:solidFill>
                <a:srgbClr val="FF0000"/>
              </a:solidFill>
              <a:latin typeface="Lucida Sans Unicode"/>
            </a:endParaRPr>
          </a:p>
          <a:p>
            <a:pPr marL="173610" indent="-171450">
              <a:buClr>
                <a:srgbClr val="464646"/>
              </a:buClr>
              <a:buFontTx/>
              <a:buChar char="-"/>
            </a:pPr>
            <a:r>
              <a:rPr lang="pl-PL" sz="1200" spc="-1" dirty="0">
                <a:solidFill>
                  <a:srgbClr val="FF0000"/>
                </a:solidFill>
                <a:latin typeface="Lucida Sans Unicode"/>
              </a:rPr>
              <a:t>Zgodnie z pkt. 4.1:</a:t>
            </a:r>
          </a:p>
          <a:p>
            <a:pPr marL="2160">
              <a:buClr>
                <a:srgbClr val="464646"/>
              </a:buClr>
            </a:pPr>
            <a:r>
              <a:rPr lang="pl-PL" sz="1200" spc="-1" dirty="0">
                <a:solidFill>
                  <a:srgbClr val="FF0000"/>
                </a:solidFill>
                <a:latin typeface="Lucida Sans Unicode"/>
              </a:rPr>
              <a:t>Jeżeli istnieją dwa lub więcej, źródła zasilania, uszkodzenie jednego ze źródeł zasilania nie powinno powodować uszkodzenie jakiegokolwiek innego źródła lub uszkodzenie zasilania systemu. </a:t>
            </a:r>
          </a:p>
          <a:p>
            <a:pPr marL="173610" indent="-171450">
              <a:buClr>
                <a:srgbClr val="464646"/>
              </a:buClr>
              <a:buFontTx/>
              <a:buChar char="-"/>
            </a:pPr>
            <a:endParaRPr lang="pl-PL" sz="1200" spc="-1" dirty="0"/>
          </a:p>
          <a:p>
            <a:pPr marL="2160">
              <a:lnSpc>
                <a:spcPct val="100000"/>
              </a:lnSpc>
              <a:buClr>
                <a:srgbClr val="464646"/>
              </a:buClr>
            </a:pPr>
            <a:endParaRPr lang="pl-PL" sz="1200" b="0" strike="noStrike" spc="-1" dirty="0">
              <a:solidFill>
                <a:srgbClr val="FF0000"/>
              </a:solidFill>
              <a:latin typeface="Tahoma"/>
              <a:ea typeface="DejaVu Sans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endParaRPr lang="pl-PL" sz="1200" spc="-1" dirty="0">
              <a:solidFill>
                <a:srgbClr val="FF0000"/>
              </a:solidFill>
              <a:latin typeface="Tahoma"/>
              <a:ea typeface="DejaVu Sans"/>
            </a:endParaRPr>
          </a:p>
          <a:p>
            <a:pPr marL="2160">
              <a:lnSpc>
                <a:spcPct val="100000"/>
              </a:lnSpc>
              <a:buClr>
                <a:srgbClr val="464646"/>
              </a:buClr>
            </a:pPr>
            <a:endParaRPr lang="pl-PL" sz="1200" b="0" strike="noStrike" spc="-1" dirty="0">
              <a:solidFill>
                <a:srgbClr val="FF0000"/>
              </a:solidFill>
              <a:latin typeface="Tahoma"/>
              <a:ea typeface="DejaVu Sans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endParaRPr lang="pl-PL" sz="1200" b="0" strike="noStrike" spc="-1" dirty="0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464646"/>
              </a:buClr>
              <a:buFont typeface="StarSymbol"/>
              <a:buChar char="-"/>
            </a:pPr>
            <a:r>
              <a:rPr lang="pl-PL" sz="1200" spc="-1" dirty="0">
                <a:solidFill>
                  <a:srgbClr val="FF0000"/>
                </a:solidFill>
                <a:latin typeface="Arial"/>
              </a:rPr>
              <a:t>Zgodnie z pkt. 4.1 </a:t>
            </a:r>
            <a:endParaRPr lang="pl-PL" sz="1200" b="0" strike="noStrike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200" b="0" strike="noStrike" spc="-1" dirty="0">
              <a:latin typeface="Arial"/>
            </a:endParaRPr>
          </a:p>
        </p:txBody>
      </p:sp>
      <p:pic>
        <p:nvPicPr>
          <p:cNvPr id="210" name="Picture 2"/>
          <p:cNvPicPr/>
          <p:nvPr/>
        </p:nvPicPr>
        <p:blipFill>
          <a:blip r:embed="rId3"/>
          <a:stretch/>
        </p:blipFill>
        <p:spPr>
          <a:xfrm>
            <a:off x="4138434" y="3560580"/>
            <a:ext cx="4789440" cy="3092400"/>
          </a:xfrm>
          <a:prstGeom prst="rect">
            <a:avLst/>
          </a:prstGeom>
          <a:ln w="9360">
            <a:noFill/>
          </a:ln>
        </p:spPr>
      </p:pic>
      <p:pic>
        <p:nvPicPr>
          <p:cNvPr id="212" name="Picture 4"/>
          <p:cNvPicPr/>
          <p:nvPr/>
        </p:nvPicPr>
        <p:blipFill>
          <a:blip r:embed="rId4"/>
          <a:stretch/>
        </p:blipFill>
        <p:spPr>
          <a:xfrm>
            <a:off x="216126" y="3797145"/>
            <a:ext cx="4059360" cy="879120"/>
          </a:xfrm>
          <a:prstGeom prst="rect">
            <a:avLst/>
          </a:prstGeom>
          <a:ln w="9360"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457200" y="3902297"/>
            <a:ext cx="2061720" cy="4151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Klasa A (ELV) - 24V</a:t>
            </a:r>
            <a:endParaRPr lang="pl-PL" sz="1200" b="0" strike="noStrike" spc="-1" dirty="0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5898240" y="4246569"/>
            <a:ext cx="230868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 dirty="0">
                <a:solidFill>
                  <a:srgbClr val="FF0000"/>
                </a:solidFill>
                <a:latin typeface="Lucida Sans Unicode"/>
                <a:ea typeface="DejaVu Sans"/>
              </a:rPr>
              <a:t>Klasa A (LV) - 400V</a:t>
            </a:r>
            <a:endParaRPr lang="pl-PL" sz="1200" b="0" strike="noStrike" spc="-1" dirty="0">
              <a:latin typeface="Arial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5"/>
          <a:stretch/>
        </p:blipFill>
        <p:spPr>
          <a:xfrm>
            <a:off x="117720" y="6370200"/>
            <a:ext cx="1923480" cy="457200"/>
          </a:xfrm>
          <a:prstGeom prst="rect">
            <a:avLst/>
          </a:prstGeom>
          <a:ln>
            <a:noFill/>
          </a:ln>
        </p:spPr>
      </p:pic>
      <p:pic>
        <p:nvPicPr>
          <p:cNvPr id="216" name="Picture 5"/>
          <p:cNvPicPr/>
          <p:nvPr/>
        </p:nvPicPr>
        <p:blipFill>
          <a:blip r:embed="rId6"/>
          <a:stretch/>
        </p:blipFill>
        <p:spPr>
          <a:xfrm>
            <a:off x="1359360" y="4926222"/>
            <a:ext cx="1978560" cy="1140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3417</TotalTime>
  <Words>900</Words>
  <Application>Microsoft Office PowerPoint</Application>
  <PresentationFormat>Pokaz na ekranie (4:3)</PresentationFormat>
  <Paragraphs>172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Lucida Sans Unicode</vt:lpstr>
      <vt:lpstr>StarSymbol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Martines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sterowania i kontroli urządzeń przeciwpożarowych CERBEX</dc:title>
  <dc:subject/>
  <dc:creator>.</dc:creator>
  <dc:description/>
  <cp:lastModifiedBy>Mirosław Dybczyk</cp:lastModifiedBy>
  <cp:revision>322</cp:revision>
  <dcterms:created xsi:type="dcterms:W3CDTF">2010-05-27T09:39:31Z</dcterms:created>
  <dcterms:modified xsi:type="dcterms:W3CDTF">2024-03-25T13:02:26Z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Martines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16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</Properties>
</file>